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28" autoAdjust="0"/>
    <p:restoredTop sz="94660"/>
  </p:normalViewPr>
  <p:slideViewPr>
    <p:cSldViewPr snapToGrid="0">
      <p:cViewPr varScale="1">
        <p:scale>
          <a:sx n="87" d="100"/>
          <a:sy n="87" d="100"/>
        </p:scale>
        <p:origin x="2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5287A-3515-4160-BEA8-18E72F090B53}" type="datetimeFigureOut">
              <a:rPr lang="nl-NL"/>
              <a:t>15-5-2017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FDA8D-8682-422B-A8DE-BED64EDD5A42}" type="slidenum">
              <a:rPr lang="nl-NL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53543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FDA8D-8682-422B-A8DE-BED64EDD5A42}" type="slidenum">
              <a:rPr lang="nl-NL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52589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FDA8D-8682-422B-A8DE-BED64EDD5A42}" type="slidenum">
              <a:rPr lang="nl-NL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76758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FDA8D-8682-422B-A8DE-BED64EDD5A42}" type="slidenum">
              <a:rPr lang="nl-NL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57203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FDA8D-8682-422B-A8DE-BED64EDD5A42}" type="slidenum">
              <a:rPr lang="nl-NL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1311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FDA8D-8682-422B-A8DE-BED64EDD5A42}" type="slidenum">
              <a:rPr lang="nl-NL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7518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FDA8D-8682-422B-A8DE-BED64EDD5A42}" type="slidenum">
              <a:rPr lang="nl-NL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9484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FDA8D-8682-422B-A8DE-BED64EDD5A42}" type="slidenum">
              <a:rPr lang="nl-NL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2398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FDA8D-8682-422B-A8DE-BED64EDD5A42}" type="slidenum">
              <a:rPr lang="nl-NL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5328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FDA8D-8682-422B-A8DE-BED64EDD5A42}" type="slidenum">
              <a:rPr lang="nl-NL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6386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FDA8D-8682-422B-A8DE-BED64EDD5A42}" type="slidenum">
              <a:rPr lang="nl-NL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8178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FDA8D-8682-422B-A8DE-BED64EDD5A42}" type="slidenum">
              <a:rPr lang="nl-NL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064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15.05.2017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9299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15.05.2017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5967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15.05.2017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1119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15.05.2017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5912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15.05.2017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3495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15.05.2017</a:t>
            </a:fld>
            <a:endParaRPr lang="de-D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7811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15.05.2017</a:t>
            </a:fld>
            <a:endParaRPr lang="de-D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8315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15.05.2017</a:t>
            </a:fld>
            <a:endParaRPr lang="de-D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7782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15.05.2017</a:t>
            </a:fld>
            <a:endParaRPr lang="de-D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9604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15.05.2017</a:t>
            </a:fld>
            <a:endParaRPr lang="de-D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8389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15.05.2017</a:t>
            </a:fld>
            <a:endParaRPr lang="de-D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92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53BDC-9EAE-49FE-9892-958C9F845175}" type="datetimeFigureOut">
              <a:rPr lang="de-DE" smtClean="0"/>
              <a:t>15.05.2017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0546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  <p:extLst>
              <p:ext uri="{D42A27DB-BD31-4B8C-83A1-F6EECF244321}">
                <p14:modId xmlns:p14="http://schemas.microsoft.com/office/powerpoint/2010/main" val="1973606545"/>
              </p:ext>
            </p:extLst>
          </p:nvPr>
        </p:nvSpPr>
        <p:spPr>
          <a:xfrm>
            <a:off x="-2505552" y="-1724025"/>
            <a:ext cx="9144000" cy="2387600"/>
          </a:xfrm>
        </p:spPr>
        <p:txBody>
          <a:bodyPr/>
          <a:lstStyle/>
          <a:p>
            <a:r>
              <a:rPr lang="de-DE" sz="4400" b="1" i="1" u="sng" dirty="0">
                <a:solidFill>
                  <a:srgbClr val="FF0000"/>
                </a:solidFill>
                <a:latin typeface="PMingLiU-ExtB"/>
                <a:ea typeface="PMingLiU-ExtB"/>
              </a:rPr>
              <a:t>Project 4 Concept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  <p:extLst>
              <p:ext uri="{D42A27DB-BD31-4B8C-83A1-F6EECF244321}">
                <p14:modId xmlns:p14="http://schemas.microsoft.com/office/powerpoint/2010/main" val="2385570823"/>
              </p:ext>
            </p:extLst>
          </p:nvPr>
        </p:nvSpPr>
        <p:spPr>
          <a:xfrm>
            <a:off x="-1000316" y="6286500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i="1" dirty="0">
                <a:solidFill>
                  <a:srgbClr val="FF0000"/>
                </a:solidFill>
                <a:latin typeface="PMingLiU-ExtB"/>
                <a:ea typeface="PMingLiU-ExtB"/>
              </a:rPr>
              <a:t>Door: Stephan, Guy, Lucas, </a:t>
            </a:r>
            <a:r>
              <a:rPr lang="de-DE" i="1" dirty="0" err="1">
                <a:solidFill>
                  <a:srgbClr val="FF0000"/>
                </a:solidFill>
                <a:latin typeface="PMingLiU-ExtB"/>
                <a:ea typeface="PMingLiU-ExtB"/>
              </a:rPr>
              <a:t>Yorick</a:t>
            </a:r>
            <a:r>
              <a:rPr lang="de-DE" i="1" dirty="0">
                <a:solidFill>
                  <a:srgbClr val="FF0000"/>
                </a:solidFill>
                <a:latin typeface="PMingLiU-ExtB"/>
                <a:ea typeface="PMingLiU-ExtB"/>
              </a:rPr>
              <a:t>, Robin en Jens</a:t>
            </a:r>
          </a:p>
        </p:txBody>
      </p:sp>
    </p:spTree>
    <p:extLst>
      <p:ext uri="{BB962C8B-B14F-4D97-AF65-F5344CB8AC3E}">
        <p14:creationId xmlns:p14="http://schemas.microsoft.com/office/powerpoint/2010/main" val="3351439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2670505855"/>
              </p:ext>
            </p:extLst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nl-NL" b="1" i="1" u="sng" dirty="0" err="1">
                <a:solidFill>
                  <a:srgbClr val="FF0000"/>
                </a:solidFill>
                <a:latin typeface="PMingLiU-ExtB"/>
                <a:ea typeface="PMingLiU-ExtB"/>
              </a:rPr>
              <a:t>Hound</a:t>
            </a:r>
            <a:r>
              <a:rPr lang="nl-NL" b="1" i="1" u="sng" dirty="0">
                <a:solidFill>
                  <a:srgbClr val="FF0000"/>
                </a:solidFill>
                <a:latin typeface="PMingLiU-ExtB"/>
                <a:ea typeface="PMingLiU-ExtB"/>
              </a:rPr>
              <a:t>-Type</a:t>
            </a:r>
            <a:endParaRPr lang="nl-NL" b="1" i="1" u="sng" dirty="0" err="1">
              <a:solidFill>
                <a:srgbClr val="FF0000"/>
              </a:solidFill>
              <a:latin typeface="PMingLiU-ExtB"/>
              <a:ea typeface="PMingLiU-ExtB"/>
            </a:endParaRPr>
          </a:p>
        </p:txBody>
      </p:sp>
      <p:sp>
        <p:nvSpPr>
          <p:cNvPr id="8" name="Tekstvak 7"/>
          <p:cNvSpPr txBox="1"/>
          <p:nvPr>
            <p:extLst>
              <p:ext uri="{D42A27DB-BD31-4B8C-83A1-F6EECF244321}">
                <p14:modId xmlns:p14="http://schemas.microsoft.com/office/powerpoint/2010/main" val="475968603"/>
              </p:ext>
            </p:extLst>
          </p:nvPr>
        </p:nvSpPr>
        <p:spPr>
          <a:xfrm>
            <a:off x="485775" y="1838325"/>
            <a:ext cx="7062788" cy="224676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2800" dirty="0">
                <a:solidFill>
                  <a:srgbClr val="FF0000"/>
                </a:solidFill>
                <a:latin typeface="SimSun-ExtB"/>
                <a:ea typeface="SimSun-ExtB"/>
              </a:rPr>
              <a:t>- Snelheid</a:t>
            </a:r>
          </a:p>
          <a:p>
            <a:endParaRPr lang="nl-NL" sz="2800" dirty="0">
              <a:solidFill>
                <a:srgbClr val="FF0000"/>
              </a:solidFill>
              <a:latin typeface="SimSun-ExtB"/>
              <a:ea typeface="SimSun-ExtB"/>
            </a:endParaRPr>
          </a:p>
          <a:p>
            <a:r>
              <a:rPr lang="nl-NL" sz="2800" dirty="0">
                <a:solidFill>
                  <a:srgbClr val="FF0000"/>
                </a:solidFill>
                <a:latin typeface="SimSun-ExtB"/>
                <a:ea typeface="SimSun-ExtB"/>
              </a:rPr>
              <a:t>- Doelwitten uitschakelen</a:t>
            </a:r>
          </a:p>
          <a:p>
            <a:endParaRPr lang="nl-NL" sz="2800" dirty="0">
              <a:solidFill>
                <a:srgbClr val="FF0000"/>
              </a:solidFill>
              <a:latin typeface="SimSun-ExtB"/>
              <a:ea typeface="SimSun-ExtB"/>
            </a:endParaRPr>
          </a:p>
          <a:p>
            <a:r>
              <a:rPr lang="nl-NL" sz="2800" dirty="0">
                <a:solidFill>
                  <a:srgbClr val="FF0000"/>
                </a:solidFill>
                <a:latin typeface="SimSun-ExtB"/>
                <a:ea typeface="SimSun-ExtB"/>
              </a:rPr>
              <a:t>- scherpe klauwen en tanden</a:t>
            </a:r>
          </a:p>
        </p:txBody>
      </p:sp>
      <p:sp>
        <p:nvSpPr>
          <p:cNvPr id="3" name="Tekstvak 2"/>
          <p:cNvSpPr txBox="1"/>
          <p:nvPr/>
        </p:nvSpPr>
        <p:spPr>
          <a:xfrm>
            <a:off x="4724400" y="3193211"/>
            <a:ext cx="2743200" cy="45720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l-NL" dirty="0"/>
              <a:t>Klik om tekst toe te voegen</a:t>
            </a:r>
          </a:p>
        </p:txBody>
      </p:sp>
      <p:pic>
        <p:nvPicPr>
          <p:cNvPr id="9" name="Afbeelding 9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018" t="7562" r="11404" b="16507"/>
          <a:stretch/>
        </p:blipFill>
        <p:spPr>
          <a:xfrm>
            <a:off x="7810500" y="159588"/>
            <a:ext cx="4363765" cy="3025227"/>
          </a:xfrm>
          <a:prstGeom prst="rect">
            <a:avLst/>
          </a:prstGeom>
        </p:spPr>
      </p:pic>
      <p:pic>
        <p:nvPicPr>
          <p:cNvPr id="11" name="Afbeelding 11"/>
          <p:cNvPicPr>
            <a:picLocks noChangeAspect="1"/>
          </p:cNvPicPr>
          <p:nvPr/>
        </p:nvPicPr>
        <p:blipFill rotWithShape="1">
          <a:blip r:embed="rId4"/>
          <a:srcRect l="6889" t="8041" r="10908" b="14621"/>
          <a:stretch/>
        </p:blipFill>
        <p:spPr>
          <a:xfrm>
            <a:off x="6057900" y="3338830"/>
            <a:ext cx="4414125" cy="325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32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232682354"/>
              </p:ext>
            </p:extLst>
          </p:nvPr>
        </p:nvSpPr>
        <p:spPr>
          <a:xfrm>
            <a:off x="95268" y="252730"/>
            <a:ext cx="10515600" cy="1325563"/>
          </a:xfrm>
        </p:spPr>
        <p:txBody>
          <a:bodyPr/>
          <a:lstStyle/>
          <a:p>
            <a:r>
              <a:rPr lang="nl-NL" b="1" i="1" u="sng" dirty="0">
                <a:solidFill>
                  <a:srgbClr val="FF0000"/>
                </a:solidFill>
                <a:latin typeface="PMingLiU-ExtB"/>
                <a:ea typeface="PMingLiU-ExtB"/>
              </a:rPr>
              <a:t>Construction-Type</a:t>
            </a:r>
            <a:endParaRPr lang="nl-NL" b="1" i="1" u="sng" dirty="0" err="1">
              <a:solidFill>
                <a:srgbClr val="FF0000"/>
              </a:solidFill>
              <a:latin typeface="PMingLiU-ExtB"/>
              <a:ea typeface="PMingLiU-ExtB"/>
            </a:endParaRPr>
          </a:p>
        </p:txBody>
      </p:sp>
      <p:sp>
        <p:nvSpPr>
          <p:cNvPr id="8" name="Tekstvak 7"/>
          <p:cNvSpPr txBox="1"/>
          <p:nvPr>
            <p:extLst>
              <p:ext uri="{D42A27DB-BD31-4B8C-83A1-F6EECF244321}">
                <p14:modId xmlns:p14="http://schemas.microsoft.com/office/powerpoint/2010/main" val="1369618648"/>
              </p:ext>
            </p:extLst>
          </p:nvPr>
        </p:nvSpPr>
        <p:spPr>
          <a:xfrm>
            <a:off x="1704975" y="5029200"/>
            <a:ext cx="7062788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nl-NL" dirty="0">
              <a:solidFill>
                <a:srgbClr val="FF0000"/>
              </a:solidFill>
              <a:latin typeface="PMingLiU-ExtB"/>
              <a:ea typeface="PMingLiU-ExtB"/>
            </a:endParaRPr>
          </a:p>
          <a:p>
            <a:endParaRPr lang="nl-NL" dirty="0">
              <a:solidFill>
                <a:srgbClr val="FF0000"/>
              </a:solidFill>
              <a:latin typeface="PMingLiU-ExtB"/>
              <a:ea typeface="PMingLiU-ExtB"/>
            </a:endParaRPr>
          </a:p>
        </p:txBody>
      </p:sp>
      <p:sp>
        <p:nvSpPr>
          <p:cNvPr id="3" name="Tekstvak 2"/>
          <p:cNvSpPr txBox="1"/>
          <p:nvPr>
            <p:extLst>
              <p:ext uri="{D42A27DB-BD31-4B8C-83A1-F6EECF244321}">
                <p14:modId xmlns:p14="http://schemas.microsoft.com/office/powerpoint/2010/main" val="3882055932"/>
              </p:ext>
            </p:extLst>
          </p:nvPr>
        </p:nvSpPr>
        <p:spPr>
          <a:xfrm>
            <a:off x="714375" y="1914525"/>
            <a:ext cx="2743200" cy="310854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2800" dirty="0">
                <a:solidFill>
                  <a:srgbClr val="FF0000"/>
                </a:solidFill>
                <a:latin typeface="SimSun-ExtB"/>
                <a:ea typeface="SimSun-ExtB"/>
              </a:rPr>
              <a:t>- </a:t>
            </a:r>
            <a:r>
              <a:rPr lang="nl-NL" sz="2800" dirty="0" err="1">
                <a:solidFill>
                  <a:srgbClr val="FF0000"/>
                </a:solidFill>
                <a:latin typeface="SimSun-ExtB"/>
                <a:ea typeface="SimSun-ExtB"/>
              </a:rPr>
              <a:t>Buff</a:t>
            </a:r>
          </a:p>
          <a:p>
            <a:endParaRPr lang="nl-NL" sz="2800" dirty="0">
              <a:solidFill>
                <a:srgbClr val="FF0000"/>
              </a:solidFill>
              <a:latin typeface="SimSun-ExtB"/>
              <a:ea typeface="SimSun-ExtB"/>
            </a:endParaRPr>
          </a:p>
          <a:p>
            <a:r>
              <a:rPr lang="nl-NL" sz="2800" dirty="0">
                <a:solidFill>
                  <a:srgbClr val="FF0000"/>
                </a:solidFill>
                <a:latin typeface="SimSun-ExtB"/>
                <a:ea typeface="SimSun-ExtB"/>
              </a:rPr>
              <a:t>- Zwaar</a:t>
            </a:r>
          </a:p>
          <a:p>
            <a:endParaRPr lang="nl-NL" sz="2800" dirty="0">
              <a:solidFill>
                <a:srgbClr val="FF0000"/>
              </a:solidFill>
              <a:latin typeface="SimSun-ExtB"/>
              <a:ea typeface="SimSun-ExtB"/>
            </a:endParaRPr>
          </a:p>
          <a:p>
            <a:r>
              <a:rPr lang="nl-NL" sz="2800" dirty="0">
                <a:solidFill>
                  <a:srgbClr val="FF0000"/>
                </a:solidFill>
                <a:latin typeface="SimSun-ExtB"/>
                <a:ea typeface="SimSun-ExtB"/>
              </a:rPr>
              <a:t>- </a:t>
            </a:r>
            <a:r>
              <a:rPr lang="nl-NL" sz="2800" dirty="0" err="1">
                <a:solidFill>
                  <a:srgbClr val="FF0000"/>
                </a:solidFill>
                <a:latin typeface="SimSun-ExtB"/>
                <a:ea typeface="SimSun-ExtB"/>
              </a:rPr>
              <a:t>Stomping</a:t>
            </a:r>
          </a:p>
          <a:p>
            <a:endParaRPr lang="nl-NL" sz="2800" dirty="0">
              <a:solidFill>
                <a:srgbClr val="FF0000"/>
              </a:solidFill>
              <a:latin typeface="SimSun-ExtB"/>
              <a:ea typeface="SimSun-ExtB"/>
            </a:endParaRPr>
          </a:p>
          <a:p>
            <a:r>
              <a:rPr lang="nl-NL" sz="2800" dirty="0">
                <a:solidFill>
                  <a:srgbClr val="FF0000"/>
                </a:solidFill>
                <a:latin typeface="SimSun-ExtB"/>
                <a:ea typeface="SimSun-ExtB"/>
              </a:rPr>
              <a:t>- Mechanisch</a:t>
            </a:r>
          </a:p>
        </p:txBody>
      </p:sp>
      <p:pic>
        <p:nvPicPr>
          <p:cNvPr id="9" name="Afbeelding 9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717" t="5218" r="11979" b="9350"/>
          <a:stretch/>
        </p:blipFill>
        <p:spPr>
          <a:xfrm>
            <a:off x="9477375" y="85725"/>
            <a:ext cx="2489718" cy="3224791"/>
          </a:xfrm>
          <a:prstGeom prst="rect">
            <a:avLst/>
          </a:prstGeom>
        </p:spPr>
      </p:pic>
      <p:pic>
        <p:nvPicPr>
          <p:cNvPr id="11" name="Afbeelding 11"/>
          <p:cNvPicPr>
            <a:picLocks noChangeAspect="1"/>
          </p:cNvPicPr>
          <p:nvPr/>
        </p:nvPicPr>
        <p:blipFill rotWithShape="1">
          <a:blip r:embed="rId4"/>
          <a:srcRect l="8705" t="4190" r="12058" b="11932"/>
          <a:stretch/>
        </p:blipFill>
        <p:spPr>
          <a:xfrm>
            <a:off x="9601200" y="3762375"/>
            <a:ext cx="2173596" cy="2446247"/>
          </a:xfrm>
          <a:prstGeom prst="rect">
            <a:avLst/>
          </a:prstGeom>
        </p:spPr>
      </p:pic>
      <p:pic>
        <p:nvPicPr>
          <p:cNvPr id="13" name="Afbeelding 13"/>
          <p:cNvPicPr>
            <a:picLocks noChangeAspect="1"/>
          </p:cNvPicPr>
          <p:nvPr/>
        </p:nvPicPr>
        <p:blipFill rotWithShape="1">
          <a:blip r:embed="rId5"/>
          <a:srcRect l="5342" t="6427" r="12593" b="11783"/>
          <a:stretch/>
        </p:blipFill>
        <p:spPr>
          <a:xfrm>
            <a:off x="6878361" y="2097509"/>
            <a:ext cx="2251197" cy="239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77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nl-NL" b="1" i="1" u="sng" dirty="0">
                <a:solidFill>
                  <a:srgbClr val="FF0000"/>
                </a:solidFill>
                <a:latin typeface="PMingLiU-ExtB" panose="02020500000000000000" pitchFamily="18" charset="-120"/>
                <a:ea typeface="PMingLiU-ExtB" panose="02020500000000000000" pitchFamily="18" charset="-120"/>
              </a:rPr>
              <a:t>Einde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endParaRPr lang="nl-NL" dirty="0">
              <a:solidFill>
                <a:srgbClr val="FF0000"/>
              </a:solidFill>
              <a:latin typeface="PMingLiU-ExtB" panose="02020500000000000000" pitchFamily="18" charset="-120"/>
              <a:ea typeface="PMingLiU-ExtB" panose="02020500000000000000" pitchFamily="18" charset="-120"/>
            </a:endParaRPr>
          </a:p>
          <a:p>
            <a:pPr>
              <a:buFontTx/>
              <a:buChar char="-"/>
            </a:pPr>
            <a:endParaRPr lang="nl-NL" dirty="0">
              <a:solidFill>
                <a:srgbClr val="FF0000"/>
              </a:solidFill>
              <a:latin typeface="PMingLiU-ExtB" panose="02020500000000000000" pitchFamily="18" charset="-120"/>
              <a:ea typeface="PMingLiU-ExtB" panose="02020500000000000000" pitchFamily="18" charset="-120"/>
            </a:endParaRPr>
          </a:p>
          <a:p>
            <a:pPr>
              <a:buFontTx/>
              <a:buChar char="-"/>
            </a:pPr>
            <a:endParaRPr lang="nl-NL" dirty="0">
              <a:solidFill>
                <a:srgbClr val="FF0000"/>
              </a:solidFill>
              <a:latin typeface="PMingLiU-ExtB" panose="02020500000000000000" pitchFamily="18" charset="-120"/>
              <a:ea typeface="PMingLiU-ExtB" panose="02020500000000000000" pitchFamily="18" charset="-120"/>
            </a:endParaRPr>
          </a:p>
          <a:p>
            <a:pPr>
              <a:buFontTx/>
              <a:buChar char="-"/>
            </a:pPr>
            <a:r>
              <a:rPr lang="nl-NL" sz="4000" dirty="0">
                <a:solidFill>
                  <a:srgbClr val="FF0000"/>
                </a:solidFill>
                <a:latin typeface="PMingLiU-ExtB" panose="02020500000000000000" pitchFamily="18" charset="-120"/>
                <a:ea typeface="PMingLiU-ExtB" panose="02020500000000000000" pitchFamily="18" charset="-120"/>
              </a:rPr>
              <a:t>Zijn er nog vragen?</a:t>
            </a:r>
          </a:p>
          <a:p>
            <a:pPr>
              <a:buFontTx/>
              <a:buChar char="-"/>
            </a:pPr>
            <a:endParaRPr lang="nl-NL" dirty="0">
              <a:solidFill>
                <a:srgbClr val="FF0000"/>
              </a:solidFill>
              <a:latin typeface="PMingLiU-ExtB" panose="02020500000000000000" pitchFamily="18" charset="-120"/>
              <a:ea typeface="PMingLiU-ExtB" panose="02020500000000000000" pitchFamily="18" charset="-120"/>
            </a:endParaRPr>
          </a:p>
          <a:p>
            <a:pPr>
              <a:buFontTx/>
              <a:buChar char="-"/>
            </a:pPr>
            <a:endParaRPr lang="nl-NL" dirty="0">
              <a:solidFill>
                <a:srgbClr val="FF0000"/>
              </a:solidFill>
              <a:latin typeface="PMingLiU-ExtB" panose="02020500000000000000" pitchFamily="18" charset="-120"/>
              <a:ea typeface="PMingLiU-ExtB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65918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2750837200"/>
              </p:ext>
            </p:extLst>
          </p:nvPr>
        </p:nvSpPr>
        <p:spPr>
          <a:xfrm>
            <a:off x="95258" y="-295275"/>
            <a:ext cx="10515600" cy="1325563"/>
          </a:xfrm>
        </p:spPr>
        <p:txBody>
          <a:bodyPr/>
          <a:lstStyle/>
          <a:p>
            <a:r>
              <a:rPr lang="nl-NL" b="1" i="1" u="sng" dirty="0">
                <a:solidFill>
                  <a:srgbClr val="FF0000"/>
                </a:solidFill>
                <a:latin typeface="PMingLiU-ExtB"/>
                <a:ea typeface="PMingLiU-ExtB"/>
              </a:rPr>
              <a:t>Inhoudsopgave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  <p:extLst>
              <p:ext uri="{D42A27DB-BD31-4B8C-83A1-F6EECF244321}">
                <p14:modId xmlns:p14="http://schemas.microsoft.com/office/powerpoint/2010/main" val="1412949156"/>
              </p:ext>
            </p:extLst>
          </p:nvPr>
        </p:nvSpPr>
        <p:spPr>
          <a:xfrm>
            <a:off x="685800" y="1676400"/>
            <a:ext cx="10515600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nl-NL" sz="3600" dirty="0">
                <a:solidFill>
                  <a:srgbClr val="FF0000"/>
                </a:solidFill>
                <a:latin typeface="PMingLiU-ExtB"/>
                <a:ea typeface="PMingLiU-ExtB"/>
              </a:rPr>
              <a:t>- Style</a:t>
            </a:r>
          </a:p>
          <a:p>
            <a:pPr marL="0" indent="0">
              <a:buNone/>
            </a:pPr>
            <a:r>
              <a:rPr lang="nl-NL" sz="3600" dirty="0">
                <a:solidFill>
                  <a:srgbClr val="FF0000"/>
                </a:solidFill>
                <a:latin typeface="PMingLiU-ExtB"/>
                <a:ea typeface="PMingLiU-ExtB"/>
              </a:rPr>
              <a:t>- Genre</a:t>
            </a:r>
            <a:endParaRPr sz="3600" dirty="0">
              <a:solidFill>
                <a:srgbClr val="FF0000"/>
              </a:solidFill>
              <a:latin typeface="PMingLiU-ExtB"/>
              <a:ea typeface="PMingLiU-ExtB"/>
            </a:endParaRPr>
          </a:p>
          <a:p>
            <a:pPr marL="0" indent="0">
              <a:buNone/>
            </a:pPr>
            <a:r>
              <a:rPr lang="nl-NL" sz="3600" dirty="0">
                <a:solidFill>
                  <a:srgbClr val="FF0000"/>
                </a:solidFill>
                <a:latin typeface="PMingLiU-ExtB"/>
                <a:ea typeface="PMingLiU-ExtB"/>
              </a:rPr>
              <a:t>- Environment</a:t>
            </a:r>
          </a:p>
          <a:p>
            <a:pPr marL="0" indent="0">
              <a:buNone/>
            </a:pPr>
            <a:r>
              <a:rPr lang="nl-NL" sz="3600" dirty="0">
                <a:solidFill>
                  <a:srgbClr val="FF0000"/>
                </a:solidFill>
                <a:latin typeface="PMingLiU-ExtB"/>
                <a:ea typeface="PMingLiU-ExtB"/>
              </a:rPr>
              <a:t>- </a:t>
            </a:r>
            <a:r>
              <a:rPr lang="nl-NL" sz="3600" dirty="0" err="1">
                <a:solidFill>
                  <a:srgbClr val="FF0000"/>
                </a:solidFill>
                <a:latin typeface="PMingLiU-ExtB"/>
                <a:ea typeface="PMingLiU-ExtB"/>
              </a:rPr>
              <a:t>Lighting</a:t>
            </a:r>
          </a:p>
          <a:p>
            <a:pPr marL="0" indent="0">
              <a:buNone/>
            </a:pPr>
            <a:r>
              <a:rPr lang="nl-NL" sz="3600" dirty="0">
                <a:solidFill>
                  <a:srgbClr val="FF0000"/>
                </a:solidFill>
                <a:latin typeface="PMingLiU-ExtB"/>
                <a:ea typeface="PMingLiU-ExtB"/>
              </a:rPr>
              <a:t>- </a:t>
            </a:r>
            <a:r>
              <a:rPr lang="nl-NL" sz="3600" dirty="0" err="1">
                <a:solidFill>
                  <a:srgbClr val="FF0000"/>
                </a:solidFill>
                <a:latin typeface="PMingLiU-ExtB"/>
                <a:ea typeface="PMingLiU-ExtB"/>
              </a:rPr>
              <a:t>Characters</a:t>
            </a:r>
            <a:r>
              <a:rPr lang="nl-NL" sz="3600" dirty="0">
                <a:solidFill>
                  <a:srgbClr val="FF0000"/>
                </a:solidFill>
                <a:latin typeface="PMingLiU-ExtB"/>
                <a:ea typeface="PMingLiU-ExtB"/>
              </a:rPr>
              <a:t>  Design</a:t>
            </a:r>
          </a:p>
          <a:p>
            <a:pPr marL="0" indent="0">
              <a:buNone/>
            </a:pPr>
            <a:r>
              <a:rPr lang="nl-NL" sz="1800" dirty="0">
                <a:solidFill>
                  <a:srgbClr val="FF0000"/>
                </a:solidFill>
                <a:latin typeface="PMingLiU-ExtB"/>
                <a:ea typeface="PMingLiU-ExtB"/>
              </a:rPr>
              <a:t>             -  </a:t>
            </a:r>
            <a:r>
              <a:rPr lang="nl-NL" sz="1800" dirty="0" err="1">
                <a:solidFill>
                  <a:srgbClr val="FF0000"/>
                </a:solidFill>
                <a:latin typeface="PMingLiU-ExtB"/>
                <a:ea typeface="PMingLiU-ExtB"/>
              </a:rPr>
              <a:t>Main</a:t>
            </a:r>
            <a:r>
              <a:rPr lang="nl-NL" sz="1800" dirty="0">
                <a:solidFill>
                  <a:srgbClr val="FF0000"/>
                </a:solidFill>
                <a:latin typeface="PMingLiU-ExtB"/>
                <a:ea typeface="PMingLiU-ExtB"/>
              </a:rPr>
              <a:t> </a:t>
            </a:r>
            <a:r>
              <a:rPr lang="nl-NL" sz="1800" dirty="0" err="1">
                <a:solidFill>
                  <a:srgbClr val="FF0000"/>
                </a:solidFill>
                <a:latin typeface="PMingLiU-ExtB"/>
                <a:ea typeface="PMingLiU-ExtB"/>
              </a:rPr>
              <a:t>Character</a:t>
            </a:r>
            <a:endParaRPr lang="nl-NL" sz="3600" dirty="0" err="1">
              <a:solidFill>
                <a:srgbClr val="FF0000"/>
              </a:solidFill>
              <a:latin typeface="PMingLiU-ExtB"/>
              <a:ea typeface="PMingLiU-ExtB"/>
            </a:endParaRPr>
          </a:p>
          <a:p>
            <a:pPr>
              <a:buNone/>
            </a:pPr>
            <a:r>
              <a:rPr lang="nl-NL" sz="1800" dirty="0">
                <a:solidFill>
                  <a:srgbClr val="FF0000"/>
                </a:solidFill>
                <a:latin typeface="PMingLiU-ExtB"/>
                <a:ea typeface="PMingLiU-ExtB"/>
              </a:rPr>
              <a:t>             -  Human-Type</a:t>
            </a:r>
            <a:endParaRPr dirty="0"/>
          </a:p>
          <a:p>
            <a:pPr>
              <a:buNone/>
            </a:pPr>
            <a:r>
              <a:rPr lang="nl-NL" sz="1800" dirty="0">
                <a:solidFill>
                  <a:srgbClr val="FF0000"/>
                </a:solidFill>
                <a:latin typeface="PMingLiU-ExtB"/>
                <a:ea typeface="PMingLiU-ExtB"/>
              </a:rPr>
              <a:t>             - </a:t>
            </a:r>
            <a:r>
              <a:rPr lang="nl-NL" sz="1800" dirty="0" err="1">
                <a:solidFill>
                  <a:srgbClr val="FF0000"/>
                </a:solidFill>
                <a:latin typeface="PMingLiU-ExtB"/>
                <a:ea typeface="PMingLiU-ExtB"/>
              </a:rPr>
              <a:t>Hound</a:t>
            </a:r>
            <a:r>
              <a:rPr lang="nl-NL" sz="1800" dirty="0">
                <a:solidFill>
                  <a:srgbClr val="FF0000"/>
                </a:solidFill>
                <a:latin typeface="PMingLiU-ExtB"/>
                <a:ea typeface="PMingLiU-ExtB"/>
              </a:rPr>
              <a:t>-Type</a:t>
            </a:r>
            <a:endParaRPr dirty="0"/>
          </a:p>
          <a:p>
            <a:pPr>
              <a:buNone/>
            </a:pPr>
            <a:r>
              <a:rPr lang="nl-NL" sz="1800" dirty="0">
                <a:solidFill>
                  <a:srgbClr val="FF0000"/>
                </a:solidFill>
                <a:latin typeface="PMingLiU-ExtB"/>
                <a:ea typeface="PMingLiU-ExtB"/>
              </a:rPr>
              <a:t>             -  Construction-Type</a:t>
            </a:r>
          </a:p>
          <a:p>
            <a:endParaRPr lang="nl-NL" sz="3600" dirty="0"/>
          </a:p>
          <a:p>
            <a:endParaRPr lang="nl-NL" sz="3600" dirty="0"/>
          </a:p>
          <a:p>
            <a:endParaRPr lang="nl-NL" sz="3600" dirty="0"/>
          </a:p>
        </p:txBody>
      </p:sp>
    </p:spTree>
    <p:extLst>
      <p:ext uri="{BB962C8B-B14F-4D97-AF65-F5344CB8AC3E}">
        <p14:creationId xmlns:p14="http://schemas.microsoft.com/office/powerpoint/2010/main" val="3004426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6" descr="Gear_Wallpap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22355" cy="691673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3191217679"/>
              </p:ext>
            </p:extLst>
          </p:nvPr>
        </p:nvSpPr>
        <p:spPr>
          <a:xfrm>
            <a:off x="95258" y="-295275"/>
            <a:ext cx="10515600" cy="1325563"/>
          </a:xfrm>
        </p:spPr>
        <p:txBody>
          <a:bodyPr/>
          <a:lstStyle/>
          <a:p>
            <a:r>
              <a:rPr lang="nl-NL" b="1" i="1" u="sng" dirty="0">
                <a:solidFill>
                  <a:srgbClr val="FF0000"/>
                </a:solidFill>
                <a:latin typeface="PMingLiU-ExtB"/>
                <a:ea typeface="PMingLiU-ExtB"/>
              </a:rPr>
              <a:t>Style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  <p:extLst>
              <p:ext uri="{D42A27DB-BD31-4B8C-83A1-F6EECF244321}">
                <p14:modId xmlns:p14="http://schemas.microsoft.com/office/powerpoint/2010/main" val="3600904079"/>
              </p:ext>
            </p:extLst>
          </p:nvPr>
        </p:nvSpPr>
        <p:spPr>
          <a:xfrm>
            <a:off x="247671" y="2114550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nl-NL" sz="3600" dirty="0">
                <a:solidFill>
                  <a:srgbClr val="FF0000"/>
                </a:solidFill>
                <a:latin typeface="PMingLiU-ExtB"/>
                <a:ea typeface="PMingLiU-ExtB"/>
              </a:rPr>
              <a:t>- Low Poly</a:t>
            </a:r>
          </a:p>
          <a:p>
            <a:pPr marL="0" indent="0">
              <a:buNone/>
            </a:pPr>
            <a:endParaRPr lang="nl-NL" sz="3600" dirty="0">
              <a:solidFill>
                <a:srgbClr val="FF0000"/>
              </a:solidFill>
              <a:latin typeface="PMingLiU-ExtB"/>
              <a:ea typeface="PMingLiU-ExtB"/>
            </a:endParaRPr>
          </a:p>
          <a:p>
            <a:pPr marL="0" indent="0">
              <a:buNone/>
            </a:pPr>
            <a:r>
              <a:rPr lang="nl-NL" sz="3600" dirty="0">
                <a:solidFill>
                  <a:srgbClr val="FF0000"/>
                </a:solidFill>
                <a:latin typeface="PMingLiU-ExtB"/>
                <a:ea typeface="PMingLiU-ExtB"/>
              </a:rPr>
              <a:t>- Cel-</a:t>
            </a:r>
            <a:r>
              <a:rPr lang="nl-NL" sz="3600" dirty="0" err="1">
                <a:solidFill>
                  <a:srgbClr val="FF0000"/>
                </a:solidFill>
                <a:latin typeface="PMingLiU-ExtB"/>
                <a:ea typeface="PMingLiU-ExtB"/>
              </a:rPr>
              <a:t>Shaded</a:t>
            </a:r>
          </a:p>
          <a:p>
            <a:pPr marL="0" indent="0">
              <a:buNone/>
            </a:pPr>
            <a:endParaRPr lang="nl-NL" sz="3600" dirty="0">
              <a:solidFill>
                <a:srgbClr val="FF0000"/>
              </a:solidFill>
              <a:latin typeface="PMingLiU-ExtB"/>
              <a:ea typeface="PMingLiU-ExtB"/>
            </a:endParaRPr>
          </a:p>
          <a:p>
            <a:endParaRPr lang="nl-NL" sz="3600" dirty="0">
              <a:solidFill>
                <a:srgbClr val="000000"/>
              </a:solidFill>
              <a:latin typeface="Calibri"/>
              <a:ea typeface="PMingLiU-ExtB"/>
            </a:endParaRPr>
          </a:p>
          <a:p>
            <a:endParaRPr lang="nl-NL" sz="3600" dirty="0"/>
          </a:p>
          <a:p>
            <a:endParaRPr lang="nl-NL" sz="3600" dirty="0"/>
          </a:p>
        </p:txBody>
      </p:sp>
      <p:pic>
        <p:nvPicPr>
          <p:cNvPr id="4" name="Afbeelding 5"/>
          <p:cNvPicPr>
            <a:picLocks noChangeAspect="1"/>
          </p:cNvPicPr>
          <p:nvPr/>
        </p:nvPicPr>
        <p:blipFill rotWithShape="1">
          <a:blip r:embed="rId4"/>
          <a:srcRect l="6321" t="9890" r="11779" b="17647"/>
          <a:stretch/>
        </p:blipFill>
        <p:spPr>
          <a:xfrm>
            <a:off x="3638550" y="981710"/>
            <a:ext cx="4009245" cy="22682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Afbeelding 9" descr="maxresdefault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9550" y="697230"/>
            <a:ext cx="3556635" cy="2545110"/>
          </a:xfrm>
          <a:prstGeom prst="rect">
            <a:avLst/>
          </a:prstGeom>
        </p:spPr>
      </p:pic>
      <p:pic>
        <p:nvPicPr>
          <p:cNvPr id="11" name="Afbeelding 11" descr="Store_StylizedLowPolyEnvironment_screenshot_2-1920x1080-f9741ef6eacb35bd4d4cd13ff64379bf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0410" y="3486150"/>
            <a:ext cx="3495040" cy="196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28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3610725126"/>
              </p:ext>
            </p:extLst>
          </p:nvPr>
        </p:nvSpPr>
        <p:spPr>
          <a:xfrm>
            <a:off x="171465" y="-229870"/>
            <a:ext cx="10515600" cy="1325563"/>
          </a:xfrm>
        </p:spPr>
        <p:txBody>
          <a:bodyPr/>
          <a:lstStyle/>
          <a:p>
            <a:r>
              <a:rPr lang="nl-NL" b="1" i="1" u="sng" dirty="0">
                <a:solidFill>
                  <a:srgbClr val="FF0000"/>
                </a:solidFill>
                <a:latin typeface="PMingLiU-ExtB"/>
                <a:ea typeface="PMingLiU-ExtB"/>
              </a:rPr>
              <a:t>Genre / Thema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  <p:extLst>
              <p:ext uri="{D42A27DB-BD31-4B8C-83A1-F6EECF244321}">
                <p14:modId xmlns:p14="http://schemas.microsoft.com/office/powerpoint/2010/main" val="3076747770"/>
              </p:ext>
            </p:extLst>
          </p:nvPr>
        </p:nvSpPr>
        <p:spPr>
          <a:xfrm>
            <a:off x="904953" y="1371600"/>
            <a:ext cx="10686102" cy="4351338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marL="0" indent="0">
              <a:buNone/>
            </a:pPr>
            <a:r>
              <a:rPr lang="nl-NL" b="1" dirty="0">
                <a:solidFill>
                  <a:srgbClr val="FF0000"/>
                </a:solidFill>
                <a:latin typeface="SimSun-ExtB"/>
                <a:ea typeface="SimSun-ExtB"/>
              </a:rPr>
              <a:t>-  </a:t>
            </a:r>
            <a:r>
              <a:rPr lang="nl-NL" sz="5000" b="1" dirty="0">
                <a:solidFill>
                  <a:srgbClr val="FF0000"/>
                </a:solidFill>
                <a:latin typeface="SimSun-ExtB"/>
                <a:ea typeface="SimSun-ExtB"/>
              </a:rPr>
              <a:t>Horror</a:t>
            </a:r>
          </a:p>
          <a:p>
            <a:pPr marL="0" indent="0">
              <a:buNone/>
            </a:pPr>
            <a:r>
              <a:rPr lang="nl-NL" b="1" dirty="0">
                <a:solidFill>
                  <a:srgbClr val="FF0000"/>
                </a:solidFill>
                <a:latin typeface="SimSun-ExtB"/>
                <a:ea typeface="SimSun-ExtB"/>
              </a:rPr>
              <a:t>	- </a:t>
            </a:r>
            <a:r>
              <a:rPr lang="nl-NL" sz="3000" b="1" dirty="0" err="1">
                <a:solidFill>
                  <a:srgbClr val="FF0000"/>
                </a:solidFill>
                <a:latin typeface="SimSun-ExtB"/>
                <a:ea typeface="SimSun-ExtB"/>
              </a:rPr>
              <a:t>Uncanny</a:t>
            </a:r>
            <a:r>
              <a:rPr lang="nl-NL" sz="3000" b="1" dirty="0">
                <a:solidFill>
                  <a:srgbClr val="FF0000"/>
                </a:solidFill>
                <a:latin typeface="SimSun-ExtB"/>
                <a:ea typeface="SimSun-ExtB"/>
              </a:rPr>
              <a:t> Gevoel</a:t>
            </a:r>
            <a:endParaRPr lang="en-US" sz="3000" b="1" dirty="0">
              <a:latin typeface="SimSun-ExtB"/>
              <a:ea typeface="SimSun-ExtB"/>
            </a:endParaRPr>
          </a:p>
          <a:p>
            <a:pPr marL="0" indent="0">
              <a:buNone/>
            </a:pPr>
            <a:r>
              <a:rPr lang="nl-NL" b="1" dirty="0">
                <a:solidFill>
                  <a:srgbClr val="FF0000"/>
                </a:solidFill>
                <a:latin typeface="SimSun-ExtB"/>
                <a:ea typeface="SimSun-ExtB"/>
              </a:rPr>
              <a:t>	- </a:t>
            </a:r>
            <a:r>
              <a:rPr lang="nl-NL" sz="3000" b="1" dirty="0">
                <a:solidFill>
                  <a:srgbClr val="FF0000"/>
                </a:solidFill>
                <a:latin typeface="SimSun-ExtB"/>
                <a:ea typeface="SimSun-ExtB"/>
              </a:rPr>
              <a:t> Spanningsboog </a:t>
            </a:r>
            <a:endParaRPr sz="3000" b="1" dirty="0">
              <a:latin typeface="SimSun-ExtB"/>
              <a:ea typeface="SimSun-ExtB"/>
            </a:endParaRPr>
          </a:p>
          <a:p>
            <a:pPr marL="0" indent="0">
              <a:buNone/>
            </a:pPr>
            <a:r>
              <a:rPr lang="nl-NL" b="1" dirty="0">
                <a:solidFill>
                  <a:srgbClr val="FF0000"/>
                </a:solidFill>
                <a:latin typeface="SimSun-ExtB"/>
                <a:ea typeface="SimSun-ExtB"/>
              </a:rPr>
              <a:t>	- </a:t>
            </a:r>
            <a:r>
              <a:rPr lang="nl-NL" sz="3000" b="1" dirty="0">
                <a:solidFill>
                  <a:srgbClr val="FF0000"/>
                </a:solidFill>
                <a:latin typeface="SimSun-ExtB"/>
                <a:ea typeface="SimSun-ExtB"/>
              </a:rPr>
              <a:t> </a:t>
            </a:r>
            <a:r>
              <a:rPr lang="nl-NL" sz="3000" b="1" dirty="0" err="1">
                <a:solidFill>
                  <a:srgbClr val="FF0000"/>
                </a:solidFill>
                <a:latin typeface="SimSun-ExtB"/>
                <a:ea typeface="SimSun-ExtB"/>
              </a:rPr>
              <a:t>Lightning</a:t>
            </a:r>
            <a:endParaRPr lang="nl-NL" sz="3000" b="1" dirty="0">
              <a:solidFill>
                <a:srgbClr val="FF0000"/>
              </a:solidFill>
              <a:latin typeface="SimSun-ExtB"/>
              <a:ea typeface="SimSun-ExtB"/>
            </a:endParaRPr>
          </a:p>
          <a:p>
            <a:pPr>
              <a:buNone/>
            </a:pPr>
            <a:endParaRPr lang="nl-NL" sz="1900" b="1" dirty="0">
              <a:solidFill>
                <a:srgbClr val="FF0000"/>
              </a:solidFill>
              <a:latin typeface="SimSun-ExtB"/>
              <a:ea typeface="SimSun-ExtB"/>
            </a:endParaRPr>
          </a:p>
          <a:p>
            <a:pPr>
              <a:buFontTx/>
              <a:buChar char="-"/>
            </a:pPr>
            <a:r>
              <a:rPr lang="nl-NL" b="1" dirty="0">
                <a:solidFill>
                  <a:srgbClr val="FF0000"/>
                </a:solidFill>
                <a:latin typeface="SimSun-ExtB"/>
                <a:ea typeface="SimSun-ExtB"/>
              </a:rPr>
              <a:t> </a:t>
            </a:r>
            <a:r>
              <a:rPr lang="nl-NL" sz="5000" b="1" dirty="0" err="1">
                <a:solidFill>
                  <a:srgbClr val="FF0000"/>
                </a:solidFill>
                <a:latin typeface="SimSun-ExtB"/>
                <a:ea typeface="SimSun-ExtB"/>
              </a:rPr>
              <a:t>Apocalyptic</a:t>
            </a:r>
            <a:endParaRPr lang="nl-NL" sz="5000" b="1" dirty="0">
              <a:solidFill>
                <a:srgbClr val="FF0000"/>
              </a:solidFill>
              <a:latin typeface="SimSun-ExtB"/>
              <a:ea typeface="SimSun-ExtB"/>
            </a:endParaRPr>
          </a:p>
          <a:p>
            <a:pPr marL="0" indent="0">
              <a:buNone/>
            </a:pPr>
            <a:r>
              <a:rPr lang="nl-NL" b="1" dirty="0">
                <a:solidFill>
                  <a:srgbClr val="FF0000"/>
                </a:solidFill>
                <a:latin typeface="SimSun-ExtB"/>
                <a:ea typeface="SimSun-ExtB"/>
              </a:rPr>
              <a:t>	- </a:t>
            </a:r>
            <a:r>
              <a:rPr lang="nl-NL" sz="1900" b="1" dirty="0">
                <a:solidFill>
                  <a:srgbClr val="FF0000"/>
                </a:solidFill>
                <a:latin typeface="SimSun-ExtB"/>
                <a:ea typeface="SimSun-ExtB"/>
              </a:rPr>
              <a:t> </a:t>
            </a:r>
            <a:r>
              <a:rPr lang="nl-NL" sz="3000" b="1" dirty="0">
                <a:solidFill>
                  <a:srgbClr val="FF0000"/>
                </a:solidFill>
                <a:latin typeface="SimSun-ExtB"/>
                <a:ea typeface="SimSun-ExtB"/>
              </a:rPr>
              <a:t>Verwilderde Street </a:t>
            </a:r>
            <a:r>
              <a:rPr lang="nl-NL" sz="3000" b="1" dirty="0" err="1">
                <a:solidFill>
                  <a:srgbClr val="FF0000"/>
                </a:solidFill>
                <a:latin typeface="SimSun-ExtB"/>
                <a:ea typeface="SimSun-ExtB"/>
              </a:rPr>
              <a:t>Props</a:t>
            </a:r>
            <a:endParaRPr sz="3000" b="1" dirty="0" err="1">
              <a:latin typeface="SimSun-ExtB"/>
              <a:ea typeface="SimSun-ExtB"/>
            </a:endParaRPr>
          </a:p>
          <a:p>
            <a:pPr marL="0" indent="0">
              <a:buNone/>
            </a:pPr>
            <a:r>
              <a:rPr lang="nl-NL" sz="1900" b="1" dirty="0">
                <a:solidFill>
                  <a:srgbClr val="FF0000"/>
                </a:solidFill>
                <a:latin typeface="SimSun-ExtB"/>
                <a:ea typeface="SimSun-ExtB"/>
              </a:rPr>
              <a:t>	</a:t>
            </a:r>
            <a:r>
              <a:rPr lang="nl-NL" sz="2900" b="1" dirty="0">
                <a:solidFill>
                  <a:srgbClr val="FF0000"/>
                </a:solidFill>
                <a:latin typeface="SimSun-ExtB"/>
                <a:ea typeface="SimSun-ExtB"/>
              </a:rPr>
              <a:t>- </a:t>
            </a:r>
            <a:r>
              <a:rPr lang="nl-NL" sz="3000" b="1" dirty="0" err="1">
                <a:solidFill>
                  <a:srgbClr val="FF0000"/>
                </a:solidFill>
                <a:latin typeface="SimSun-ExtB"/>
                <a:ea typeface="SimSun-ExtB"/>
              </a:rPr>
              <a:t>Alone</a:t>
            </a:r>
            <a:endParaRPr lang="nl-NL" sz="3000" b="1" dirty="0">
              <a:solidFill>
                <a:srgbClr val="FF0000"/>
              </a:solidFill>
              <a:latin typeface="SimSun-ExtB"/>
              <a:ea typeface="SimSun-ExtB"/>
            </a:endParaRPr>
          </a:p>
          <a:p>
            <a:pPr marL="0" indent="0">
              <a:buNone/>
            </a:pPr>
            <a:endParaRPr lang="nl-NL" b="1" dirty="0">
              <a:solidFill>
                <a:srgbClr val="FF0000"/>
              </a:solidFill>
              <a:latin typeface="SimSun-ExtB"/>
              <a:ea typeface="SimSun-ExtB"/>
            </a:endParaRPr>
          </a:p>
          <a:p>
            <a:pPr marL="0" indent="0">
              <a:buNone/>
            </a:pPr>
            <a:r>
              <a:rPr lang="nl-NL" b="1" dirty="0">
                <a:solidFill>
                  <a:srgbClr val="FF0000"/>
                </a:solidFill>
                <a:latin typeface="SimSun-ExtB"/>
                <a:ea typeface="SimSun-ExtB"/>
              </a:rPr>
              <a:t>-  </a:t>
            </a:r>
            <a:r>
              <a:rPr lang="nl-NL" sz="5000" b="1" dirty="0" err="1">
                <a:solidFill>
                  <a:srgbClr val="FF0000"/>
                </a:solidFill>
                <a:latin typeface="SimSun-ExtB"/>
                <a:ea typeface="SimSun-ExtB"/>
              </a:rPr>
              <a:t>Sci-Fi</a:t>
            </a:r>
            <a:endParaRPr sz="5000" b="1" dirty="0">
              <a:latin typeface="SimSun-ExtB"/>
              <a:ea typeface="SimSun-ExtB"/>
            </a:endParaRPr>
          </a:p>
          <a:p>
            <a:pPr marL="0" indent="0">
              <a:buNone/>
            </a:pPr>
            <a:r>
              <a:rPr lang="nl-NL" b="1" dirty="0">
                <a:solidFill>
                  <a:srgbClr val="FF0000"/>
                </a:solidFill>
                <a:latin typeface="SimSun-ExtB"/>
                <a:ea typeface="SimSun-ExtB"/>
              </a:rPr>
              <a:t>	- </a:t>
            </a:r>
            <a:r>
              <a:rPr lang="nl-NL" sz="3000" b="1" dirty="0">
                <a:solidFill>
                  <a:srgbClr val="FF0000"/>
                </a:solidFill>
                <a:latin typeface="SimSun-ExtB"/>
                <a:ea typeface="SimSun-ExtB"/>
              </a:rPr>
              <a:t> Robots</a:t>
            </a:r>
          </a:p>
          <a:p>
            <a:pPr marL="0" indent="0">
              <a:buNone/>
            </a:pPr>
            <a:r>
              <a:rPr lang="nl-NL" b="1" dirty="0">
                <a:solidFill>
                  <a:srgbClr val="FF0000"/>
                </a:solidFill>
                <a:latin typeface="SimSun-ExtB"/>
                <a:ea typeface="SimSun-ExtB"/>
              </a:rPr>
              <a:t>	-</a:t>
            </a:r>
            <a:r>
              <a:rPr lang="nl-NL" sz="1900" b="1" dirty="0">
                <a:solidFill>
                  <a:srgbClr val="FF0000"/>
                </a:solidFill>
                <a:latin typeface="SimSun-ExtB"/>
                <a:ea typeface="SimSun-ExtB"/>
              </a:rPr>
              <a:t> </a:t>
            </a:r>
            <a:r>
              <a:rPr lang="nl-NL" sz="3000" b="1" dirty="0">
                <a:solidFill>
                  <a:srgbClr val="FF0000"/>
                </a:solidFill>
                <a:latin typeface="SimSun-ExtB"/>
                <a:ea typeface="SimSun-ExtB"/>
              </a:rPr>
              <a:t>Zwevende stad</a:t>
            </a:r>
          </a:p>
          <a:p>
            <a:pPr>
              <a:buNone/>
            </a:pPr>
            <a:endParaRPr lang="nl-NL" sz="1900" dirty="0">
              <a:solidFill>
                <a:srgbClr val="FF0000"/>
              </a:solidFill>
              <a:latin typeface="PMingLiU-ExtB"/>
              <a:ea typeface="PMingLiU-ExtB"/>
            </a:endParaRPr>
          </a:p>
        </p:txBody>
      </p:sp>
    </p:spTree>
    <p:extLst>
      <p:ext uri="{BB962C8B-B14F-4D97-AF65-F5344CB8AC3E}">
        <p14:creationId xmlns:p14="http://schemas.microsoft.com/office/powerpoint/2010/main" val="913448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978501980"/>
              </p:ext>
            </p:extLst>
          </p:nvPr>
        </p:nvSpPr>
        <p:spPr>
          <a:xfrm>
            <a:off x="238146" y="-190500"/>
            <a:ext cx="10515600" cy="1325563"/>
          </a:xfrm>
        </p:spPr>
        <p:txBody>
          <a:bodyPr/>
          <a:lstStyle/>
          <a:p>
            <a:r>
              <a:rPr lang="nl-NL" b="1" i="1" u="sng" dirty="0">
                <a:solidFill>
                  <a:srgbClr val="FF0000"/>
                </a:solidFill>
                <a:latin typeface="PMingLiU-ExtB"/>
                <a:ea typeface="PMingLiU-ExtB"/>
              </a:rPr>
              <a:t>Environment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  <p:extLst>
              <p:ext uri="{D42A27DB-BD31-4B8C-83A1-F6EECF244321}">
                <p14:modId xmlns:p14="http://schemas.microsoft.com/office/powerpoint/2010/main" val="876517171"/>
              </p:ext>
            </p:extLst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nl-NL" dirty="0">
                <a:solidFill>
                  <a:srgbClr val="FF0000"/>
                </a:solidFill>
                <a:latin typeface="PMingLiU-ExtB"/>
                <a:ea typeface="PMingLiU-ExtB"/>
              </a:rPr>
              <a:t>-  Zwevende stad</a:t>
            </a:r>
          </a:p>
          <a:p>
            <a:endParaRPr lang="nl-NL" dirty="0">
              <a:solidFill>
                <a:srgbClr val="FF0000"/>
              </a:solidFill>
              <a:latin typeface="PMingLiU-ExtB"/>
              <a:ea typeface="PMingLiU-ExtB"/>
            </a:endParaRPr>
          </a:p>
          <a:p>
            <a:pPr marL="0" indent="0">
              <a:buNone/>
            </a:pPr>
            <a:r>
              <a:rPr lang="nl-NL" dirty="0">
                <a:solidFill>
                  <a:srgbClr val="FF0000"/>
                </a:solidFill>
                <a:latin typeface="PMingLiU-ExtB"/>
                <a:ea typeface="PMingLiU-ExtB"/>
              </a:rPr>
              <a:t>- Instortend</a:t>
            </a:r>
          </a:p>
          <a:p>
            <a:endParaRPr lang="nl-NL" dirty="0">
              <a:solidFill>
                <a:srgbClr val="FF0000"/>
              </a:solidFill>
              <a:latin typeface="PMingLiU-ExtB"/>
              <a:ea typeface="PMingLiU-ExtB"/>
            </a:endParaRPr>
          </a:p>
          <a:p>
            <a:pPr marL="0" indent="0">
              <a:buNone/>
            </a:pPr>
            <a:r>
              <a:rPr lang="nl-NL" dirty="0">
                <a:solidFill>
                  <a:srgbClr val="FF0000"/>
                </a:solidFill>
                <a:latin typeface="PMingLiU-ExtB"/>
                <a:ea typeface="PMingLiU-ExtB"/>
              </a:rPr>
              <a:t>-  Semi-Verwilderde straten</a:t>
            </a:r>
          </a:p>
          <a:p>
            <a:pPr marL="0" indent="0">
              <a:buNone/>
            </a:pPr>
            <a:endParaRPr lang="nl-NL" dirty="0" err="1">
              <a:solidFill>
                <a:srgbClr val="FF0000"/>
              </a:solidFill>
              <a:latin typeface="PMingLiU-ExtB"/>
              <a:ea typeface="PMingLiU-ExtB"/>
            </a:endParaRPr>
          </a:p>
        </p:txBody>
      </p:sp>
      <p:pic>
        <p:nvPicPr>
          <p:cNvPr id="4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927" y="3352800"/>
            <a:ext cx="5451475" cy="3059442"/>
          </a:xfrm>
          <a:prstGeom prst="rect">
            <a:avLst/>
          </a:prstGeom>
        </p:spPr>
      </p:pic>
      <p:pic>
        <p:nvPicPr>
          <p:cNvPr id="8" name="Afbeelding 8" descr="wrgqegergq3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8927" y="228600"/>
            <a:ext cx="5466080" cy="257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35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2918011695"/>
              </p:ext>
            </p:extLst>
          </p:nvPr>
        </p:nvSpPr>
        <p:spPr>
          <a:xfrm>
            <a:off x="342900" y="-133350"/>
            <a:ext cx="10515600" cy="1325563"/>
          </a:xfrm>
        </p:spPr>
        <p:txBody>
          <a:bodyPr/>
          <a:lstStyle/>
          <a:p>
            <a:r>
              <a:rPr lang="nl-NL" b="1" i="1" u="sng" dirty="0" err="1">
                <a:solidFill>
                  <a:srgbClr val="FF0000"/>
                </a:solidFill>
                <a:latin typeface="PMingLiU-ExtB"/>
                <a:ea typeface="PMingLiU-ExtB"/>
              </a:rPr>
              <a:t>Lighting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  <p:extLst>
              <p:ext uri="{D42A27DB-BD31-4B8C-83A1-F6EECF244321}">
                <p14:modId xmlns:p14="http://schemas.microsoft.com/office/powerpoint/2010/main" val="1817292540"/>
              </p:ext>
            </p:extLst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nl-NL" b="1" dirty="0" err="1">
              <a:solidFill>
                <a:srgbClr val="FF0000"/>
              </a:solidFill>
              <a:latin typeface="SimSun-ExtB"/>
              <a:ea typeface="SimSun-ExtB"/>
            </a:endParaRPr>
          </a:p>
          <a:p>
            <a:pPr marL="0" indent="0">
              <a:buNone/>
            </a:pPr>
            <a:endParaRPr lang="nl-NL" b="1" dirty="0" err="1">
              <a:solidFill>
                <a:srgbClr val="FF0000"/>
              </a:solidFill>
              <a:latin typeface="SimSun-ExtB"/>
              <a:ea typeface="SimSun-ExtB"/>
            </a:endParaRPr>
          </a:p>
          <a:p>
            <a:pPr marL="0" indent="0">
              <a:buNone/>
            </a:pPr>
            <a:r>
              <a:rPr lang="nl-NL" b="1" dirty="0">
                <a:solidFill>
                  <a:srgbClr val="FF0000"/>
                </a:solidFill>
                <a:latin typeface="SimSun-ExtB"/>
                <a:ea typeface="SimSun-ExtB"/>
              </a:rPr>
              <a:t>- Schaduwen &amp; Duisternis</a:t>
            </a:r>
          </a:p>
          <a:p>
            <a:pPr marL="0" indent="0">
              <a:buNone/>
            </a:pPr>
            <a:endParaRPr lang="nl-NL" b="1" dirty="0">
              <a:solidFill>
                <a:srgbClr val="FF0000"/>
              </a:solidFill>
              <a:latin typeface="SimSun-ExtB"/>
              <a:ea typeface="SimSun-ExtB"/>
            </a:endParaRPr>
          </a:p>
          <a:p>
            <a:pPr marL="0" indent="0">
              <a:buNone/>
            </a:pPr>
            <a:r>
              <a:rPr lang="nl-NL" b="1" dirty="0">
                <a:solidFill>
                  <a:srgbClr val="FF0000"/>
                </a:solidFill>
                <a:latin typeface="SimSun-ExtB"/>
                <a:ea typeface="SimSun-ExtB"/>
              </a:rPr>
              <a:t>- Weinig lichtbronnen</a:t>
            </a:r>
          </a:p>
          <a:p>
            <a:pPr marL="0" indent="0">
              <a:buNone/>
            </a:pPr>
            <a:endParaRPr lang="nl-NL" b="1" dirty="0">
              <a:solidFill>
                <a:srgbClr val="FF0000"/>
              </a:solidFill>
              <a:latin typeface="SimSun-ExtB"/>
              <a:ea typeface="SimSun-ExtB"/>
            </a:endParaRPr>
          </a:p>
          <a:p>
            <a:pPr marL="0" indent="0">
              <a:buNone/>
            </a:pPr>
            <a:r>
              <a:rPr lang="nl-NL" b="1" dirty="0">
                <a:solidFill>
                  <a:srgbClr val="FF0000"/>
                </a:solidFill>
                <a:latin typeface="SimSun-ExtB"/>
                <a:ea typeface="SimSun-ExtB"/>
              </a:rPr>
              <a:t>- Gids door het level</a:t>
            </a:r>
          </a:p>
        </p:txBody>
      </p:sp>
      <p:pic>
        <p:nvPicPr>
          <p:cNvPr id="4" name="Afbeelding 4"/>
          <p:cNvPicPr>
            <a:picLocks noChangeAspect="1"/>
          </p:cNvPicPr>
          <p:nvPr/>
        </p:nvPicPr>
        <p:blipFill rotWithShape="1">
          <a:blip r:embed="rId3"/>
          <a:srcRect l="7592" t="8046" r="13509" b="17751"/>
          <a:stretch/>
        </p:blipFill>
        <p:spPr>
          <a:xfrm>
            <a:off x="8020050" y="47625"/>
            <a:ext cx="3922609" cy="2808288"/>
          </a:xfrm>
          <a:prstGeom prst="rect">
            <a:avLst/>
          </a:prstGeom>
        </p:spPr>
      </p:pic>
      <p:pic>
        <p:nvPicPr>
          <p:cNvPr id="6" name="Afbeelding 6"/>
          <p:cNvPicPr>
            <a:picLocks noChangeAspect="1"/>
          </p:cNvPicPr>
          <p:nvPr/>
        </p:nvPicPr>
        <p:blipFill rotWithShape="1">
          <a:blip r:embed="rId4"/>
          <a:srcRect l="9186" t="9257" r="12630" b="17089"/>
          <a:stretch/>
        </p:blipFill>
        <p:spPr>
          <a:xfrm>
            <a:off x="7315200" y="3000375"/>
            <a:ext cx="4572601" cy="3465297"/>
          </a:xfrm>
          <a:prstGeom prst="rect">
            <a:avLst/>
          </a:prstGeom>
        </p:spPr>
      </p:pic>
      <p:pic>
        <p:nvPicPr>
          <p:cNvPr id="8" name="Afbeelding 8"/>
          <p:cNvPicPr>
            <a:picLocks noChangeAspect="1"/>
          </p:cNvPicPr>
          <p:nvPr/>
        </p:nvPicPr>
        <p:blipFill rotWithShape="1">
          <a:blip r:embed="rId5"/>
          <a:srcRect l="10735" t="7747" r="20979" b="16304"/>
          <a:stretch/>
        </p:blipFill>
        <p:spPr>
          <a:xfrm>
            <a:off x="5734050" y="151765"/>
            <a:ext cx="2169619" cy="30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18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2648721492"/>
              </p:ext>
            </p:extLst>
          </p:nvPr>
        </p:nvSpPr>
        <p:spPr>
          <a:xfrm>
            <a:off x="57161" y="46106"/>
            <a:ext cx="10515600" cy="1325563"/>
          </a:xfrm>
        </p:spPr>
        <p:txBody>
          <a:bodyPr/>
          <a:lstStyle/>
          <a:p>
            <a:r>
              <a:rPr lang="nl-NL" b="1" i="1" u="sng" err="1">
                <a:solidFill>
                  <a:srgbClr val="FF0000"/>
                </a:solidFill>
                <a:latin typeface="PMingLiU-ExtB"/>
                <a:ea typeface="PMingLiU-ExtB"/>
              </a:rPr>
              <a:t>Character</a:t>
            </a:r>
            <a:r>
              <a:rPr lang="nl-NL" b="1" i="1" u="sng" dirty="0">
                <a:solidFill>
                  <a:srgbClr val="FF0000"/>
                </a:solidFill>
                <a:latin typeface="PMingLiU-ExtB"/>
                <a:ea typeface="PMingLiU-ExtB"/>
              </a:rPr>
              <a:t> design</a:t>
            </a:r>
            <a:endParaRPr lang="nl-NL" b="1" i="1" u="sng" dirty="0" err="1">
              <a:solidFill>
                <a:srgbClr val="FF0000"/>
              </a:solidFill>
              <a:latin typeface="PMingLiU-ExtB"/>
              <a:ea typeface="PMingLiU-ExtB"/>
            </a:endParaRPr>
          </a:p>
        </p:txBody>
      </p:sp>
      <p:sp>
        <p:nvSpPr>
          <p:cNvPr id="8" name="Tekstvak 7"/>
          <p:cNvSpPr txBox="1"/>
          <p:nvPr>
            <p:extLst>
              <p:ext uri="{D42A27DB-BD31-4B8C-83A1-F6EECF244321}">
                <p14:modId xmlns:p14="http://schemas.microsoft.com/office/powerpoint/2010/main" val="2906809951"/>
              </p:ext>
            </p:extLst>
          </p:nvPr>
        </p:nvSpPr>
        <p:spPr>
          <a:xfrm>
            <a:off x="914400" y="3057525"/>
            <a:ext cx="7062788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2800" dirty="0">
                <a:solidFill>
                  <a:srgbClr val="FF0000"/>
                </a:solidFill>
                <a:latin typeface="PMingLiU-ExtB"/>
                <a:ea typeface="PMingLiU-ExtB"/>
              </a:rPr>
              <a:t>- Low Poly</a:t>
            </a:r>
          </a:p>
        </p:txBody>
      </p:sp>
      <p:pic>
        <p:nvPicPr>
          <p:cNvPr id="7" name="Afbeelding 8"/>
          <p:cNvPicPr>
            <a:picLocks noChangeAspect="1"/>
          </p:cNvPicPr>
          <p:nvPr/>
        </p:nvPicPr>
        <p:blipFill rotWithShape="1">
          <a:blip r:embed="rId3"/>
          <a:srcRect l="5864" t="8641" r="13453" b="22681"/>
          <a:stretch/>
        </p:blipFill>
        <p:spPr>
          <a:xfrm>
            <a:off x="7010400" y="3919220"/>
            <a:ext cx="3341766" cy="1822204"/>
          </a:xfrm>
          <a:prstGeom prst="rect">
            <a:avLst/>
          </a:prstGeom>
        </p:spPr>
      </p:pic>
      <p:pic>
        <p:nvPicPr>
          <p:cNvPr id="10" name="Afbeelding 10"/>
          <p:cNvPicPr>
            <a:picLocks noChangeAspect="1"/>
          </p:cNvPicPr>
          <p:nvPr/>
        </p:nvPicPr>
        <p:blipFill rotWithShape="1">
          <a:blip r:embed="rId4"/>
          <a:srcRect l="6935" t="6053" r="14564" b="13674"/>
          <a:stretch/>
        </p:blipFill>
        <p:spPr>
          <a:xfrm>
            <a:off x="7362825" y="704850"/>
            <a:ext cx="2153444" cy="244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633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3393428421"/>
              </p:ext>
            </p:extLst>
          </p:nvPr>
        </p:nvSpPr>
        <p:spPr>
          <a:xfrm>
            <a:off x="323850" y="47625"/>
            <a:ext cx="10515600" cy="1325563"/>
          </a:xfrm>
        </p:spPr>
        <p:txBody>
          <a:bodyPr/>
          <a:lstStyle/>
          <a:p>
            <a:r>
              <a:rPr lang="nl-NL" b="1" i="1" u="sng" dirty="0" err="1">
                <a:solidFill>
                  <a:srgbClr val="FF0000"/>
                </a:solidFill>
                <a:latin typeface="PMingLiU-ExtB"/>
                <a:ea typeface="PMingLiU-ExtB"/>
              </a:rPr>
              <a:t>Main</a:t>
            </a:r>
            <a:r>
              <a:rPr lang="nl-NL" b="1" i="1" u="sng" dirty="0">
                <a:solidFill>
                  <a:srgbClr val="FF0000"/>
                </a:solidFill>
                <a:latin typeface="PMingLiU-ExtB"/>
                <a:ea typeface="PMingLiU-ExtB"/>
              </a:rPr>
              <a:t> </a:t>
            </a:r>
            <a:r>
              <a:rPr lang="nl-NL" b="1" i="1" u="sng" err="1">
                <a:solidFill>
                  <a:srgbClr val="FF0000"/>
                </a:solidFill>
                <a:latin typeface="PMingLiU-ExtB"/>
                <a:ea typeface="PMingLiU-ExtB"/>
              </a:rPr>
              <a:t>Character</a:t>
            </a:r>
          </a:p>
        </p:txBody>
      </p:sp>
      <p:sp>
        <p:nvSpPr>
          <p:cNvPr id="8" name="Tekstvak 7"/>
          <p:cNvSpPr txBox="1"/>
          <p:nvPr>
            <p:extLst/>
          </p:nvPr>
        </p:nvSpPr>
        <p:spPr>
          <a:xfrm>
            <a:off x="276225" y="1333500"/>
            <a:ext cx="706278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  <p:extLst>
              <p:ext uri="{D42A27DB-BD31-4B8C-83A1-F6EECF244321}">
                <p14:modId xmlns:p14="http://schemas.microsoft.com/office/powerpoint/2010/main" val="247745956"/>
              </p:ext>
            </p:extLst>
          </p:nvPr>
        </p:nvSpPr>
        <p:spPr>
          <a:xfrm>
            <a:off x="638175" y="2133600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nl-NL" dirty="0">
                <a:solidFill>
                  <a:srgbClr val="FF0000"/>
                </a:solidFill>
                <a:latin typeface="SimSun-ExtB"/>
                <a:ea typeface="SimSun-ExtB"/>
              </a:rPr>
              <a:t>- </a:t>
            </a:r>
            <a:r>
              <a:rPr lang="nl-NL" dirty="0" err="1">
                <a:solidFill>
                  <a:srgbClr val="FF0000"/>
                </a:solidFill>
                <a:latin typeface="SimSun-ExtB"/>
                <a:ea typeface="SimSun-ExtB"/>
              </a:rPr>
              <a:t>Vrouwlijk</a:t>
            </a:r>
          </a:p>
          <a:p>
            <a:pPr marL="0" indent="0">
              <a:buNone/>
            </a:pPr>
            <a:endParaRPr lang="nl-NL" dirty="0">
              <a:solidFill>
                <a:srgbClr val="FF0000"/>
              </a:solidFill>
              <a:latin typeface="SimSun-ExtB"/>
              <a:ea typeface="SimSun-ExtB"/>
            </a:endParaRPr>
          </a:p>
          <a:p>
            <a:pPr marL="0" indent="0">
              <a:buNone/>
            </a:pPr>
            <a:r>
              <a:rPr lang="nl-NL" dirty="0">
                <a:solidFill>
                  <a:srgbClr val="FF0000"/>
                </a:solidFill>
                <a:latin typeface="SimSun-ExtB"/>
                <a:ea typeface="SimSun-ExtB"/>
              </a:rPr>
              <a:t>- </a:t>
            </a:r>
            <a:r>
              <a:rPr lang="nl-NL" dirty="0" err="1">
                <a:solidFill>
                  <a:srgbClr val="FF0000"/>
                </a:solidFill>
                <a:latin typeface="SimSun-ExtB"/>
                <a:ea typeface="SimSun-ExtB"/>
              </a:rPr>
              <a:t>Gothel</a:t>
            </a:r>
          </a:p>
          <a:p>
            <a:pPr marL="0" indent="0">
              <a:buNone/>
            </a:pPr>
            <a:endParaRPr lang="nl-NL" dirty="0">
              <a:solidFill>
                <a:srgbClr val="FF0000"/>
              </a:solidFill>
              <a:latin typeface="SimSun-ExtB"/>
              <a:ea typeface="SimSun-ExtB"/>
            </a:endParaRPr>
          </a:p>
        </p:txBody>
      </p:sp>
      <p:pic>
        <p:nvPicPr>
          <p:cNvPr id="7" name="Afbeelding 8"/>
          <p:cNvPicPr>
            <a:picLocks noChangeAspect="1"/>
          </p:cNvPicPr>
          <p:nvPr/>
        </p:nvPicPr>
        <p:blipFill rotWithShape="1">
          <a:blip r:embed="rId3"/>
          <a:srcRect l="8609" t="8028" r="17219" b="12088"/>
          <a:stretch/>
        </p:blipFill>
        <p:spPr>
          <a:xfrm>
            <a:off x="10342893" y="0"/>
            <a:ext cx="1617704" cy="2088323"/>
          </a:xfrm>
          <a:prstGeom prst="rect">
            <a:avLst/>
          </a:prstGeom>
        </p:spPr>
      </p:pic>
      <p:pic>
        <p:nvPicPr>
          <p:cNvPr id="10" name="Afbeelding 10"/>
          <p:cNvPicPr>
            <a:picLocks noChangeAspect="1"/>
          </p:cNvPicPr>
          <p:nvPr/>
        </p:nvPicPr>
        <p:blipFill rotWithShape="1">
          <a:blip r:embed="rId4"/>
          <a:srcRect l="8968" t="5910" r="13453" b="14143"/>
          <a:stretch/>
        </p:blipFill>
        <p:spPr>
          <a:xfrm>
            <a:off x="7486650" y="76200"/>
            <a:ext cx="2283336" cy="2366796"/>
          </a:xfrm>
          <a:prstGeom prst="rect">
            <a:avLst/>
          </a:prstGeom>
        </p:spPr>
      </p:pic>
      <p:pic>
        <p:nvPicPr>
          <p:cNvPr id="13" name="Afbeelding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575" y="3171825"/>
            <a:ext cx="4071651" cy="3051999"/>
          </a:xfrm>
          <a:prstGeom prst="rect">
            <a:avLst/>
          </a:prstGeom>
        </p:spPr>
      </p:pic>
      <p:pic>
        <p:nvPicPr>
          <p:cNvPr id="15" name="Afbeelding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1801" y="2952750"/>
            <a:ext cx="4253480" cy="319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407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3358331518"/>
              </p:ext>
            </p:extLst>
          </p:nvPr>
        </p:nvSpPr>
        <p:spPr>
          <a:xfrm>
            <a:off x="400050" y="104775"/>
            <a:ext cx="10515600" cy="1325563"/>
          </a:xfrm>
        </p:spPr>
        <p:txBody>
          <a:bodyPr/>
          <a:lstStyle/>
          <a:p>
            <a:r>
              <a:rPr lang="nl-NL" b="1" i="1" u="sng" dirty="0">
                <a:solidFill>
                  <a:srgbClr val="FF0000"/>
                </a:solidFill>
                <a:latin typeface="PMingLiU-ExtB"/>
                <a:ea typeface="PMingLiU-ExtB"/>
              </a:rPr>
              <a:t>Human-Type</a:t>
            </a:r>
            <a:endParaRPr lang="nl-NL" b="1" i="1" u="sng" dirty="0" err="1">
              <a:solidFill>
                <a:srgbClr val="FF0000"/>
              </a:solidFill>
              <a:latin typeface="PMingLiU-ExtB"/>
              <a:ea typeface="PMingLiU-ExtB"/>
            </a:endParaRPr>
          </a:p>
        </p:txBody>
      </p:sp>
      <p:pic>
        <p:nvPicPr>
          <p:cNvPr id="4" name="Afbeelding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8298" r="41359"/>
          <a:stretch/>
        </p:blipFill>
        <p:spPr>
          <a:xfrm>
            <a:off x="10566818" y="-312707"/>
            <a:ext cx="1640368" cy="4050076"/>
          </a:xfrm>
          <a:prstGeom prst="rect">
            <a:avLst/>
          </a:prstGeom>
        </p:spPr>
      </p:pic>
      <p:pic>
        <p:nvPicPr>
          <p:cNvPr id="6" name="Afbeelding 6"/>
          <p:cNvPicPr>
            <a:picLocks noChangeAspect="1"/>
          </p:cNvPicPr>
          <p:nvPr/>
        </p:nvPicPr>
        <p:blipFill rotWithShape="1">
          <a:blip r:embed="rId4"/>
          <a:srcRect l="36181" r="33861"/>
          <a:stretch/>
        </p:blipFill>
        <p:spPr>
          <a:xfrm>
            <a:off x="10753725" y="3419475"/>
            <a:ext cx="1265221" cy="3181851"/>
          </a:xfrm>
          <a:prstGeom prst="rect">
            <a:avLst/>
          </a:prstGeom>
        </p:spPr>
      </p:pic>
      <p:sp>
        <p:nvSpPr>
          <p:cNvPr id="8" name="Tekstvak 7"/>
          <p:cNvSpPr txBox="1"/>
          <p:nvPr>
            <p:extLst>
              <p:ext uri="{D42A27DB-BD31-4B8C-83A1-F6EECF244321}">
                <p14:modId xmlns:p14="http://schemas.microsoft.com/office/powerpoint/2010/main" val="374063252"/>
              </p:ext>
            </p:extLst>
          </p:nvPr>
        </p:nvSpPr>
        <p:spPr>
          <a:xfrm>
            <a:off x="1085850" y="2472055"/>
            <a:ext cx="7062788" cy="224676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2800" dirty="0">
                <a:solidFill>
                  <a:srgbClr val="FF0000"/>
                </a:solidFill>
                <a:latin typeface="SimSun-ExtB"/>
                <a:ea typeface="SimSun-ExtB"/>
              </a:rPr>
              <a:t>- Menselijk</a:t>
            </a:r>
          </a:p>
          <a:p>
            <a:endParaRPr lang="nl-NL" sz="2800" dirty="0">
              <a:solidFill>
                <a:srgbClr val="FF0000"/>
              </a:solidFill>
              <a:latin typeface="SimSun-ExtB"/>
              <a:ea typeface="SimSun-ExtB"/>
            </a:endParaRPr>
          </a:p>
          <a:p>
            <a:r>
              <a:rPr lang="nl-NL" sz="2800" dirty="0">
                <a:solidFill>
                  <a:srgbClr val="FF0000"/>
                </a:solidFill>
                <a:latin typeface="SimSun-ExtB"/>
                <a:ea typeface="SimSun-ExtB"/>
              </a:rPr>
              <a:t>- </a:t>
            </a:r>
            <a:r>
              <a:rPr lang="nl-NL" sz="2800" dirty="0" err="1">
                <a:solidFill>
                  <a:srgbClr val="FF0000"/>
                </a:solidFill>
                <a:latin typeface="SimSun-ExtB"/>
                <a:ea typeface="SimSun-ExtB"/>
              </a:rPr>
              <a:t>Uncanny</a:t>
            </a:r>
            <a:endParaRPr lang="nl-NL" sz="2800" dirty="0">
              <a:solidFill>
                <a:srgbClr val="FF0000"/>
              </a:solidFill>
              <a:latin typeface="SimSun-ExtB"/>
              <a:ea typeface="SimSun-ExtB"/>
            </a:endParaRPr>
          </a:p>
          <a:p>
            <a:endParaRPr lang="nl-NL" sz="2800" dirty="0">
              <a:solidFill>
                <a:srgbClr val="FF0000"/>
              </a:solidFill>
              <a:latin typeface="SimSun-ExtB"/>
              <a:ea typeface="SimSun-ExtB"/>
            </a:endParaRPr>
          </a:p>
          <a:p>
            <a:r>
              <a:rPr lang="nl-NL" sz="2800" dirty="0">
                <a:solidFill>
                  <a:srgbClr val="FF0000"/>
                </a:solidFill>
                <a:latin typeface="SimSun-ExtB"/>
                <a:ea typeface="SimSun-ExtB"/>
              </a:rPr>
              <a:t>- </a:t>
            </a:r>
            <a:r>
              <a:rPr lang="nl-NL" sz="2800" dirty="0" err="1">
                <a:solidFill>
                  <a:srgbClr val="FF0000"/>
                </a:solidFill>
                <a:latin typeface="SimSun-ExtB"/>
                <a:ea typeface="SimSun-ExtB"/>
              </a:rPr>
              <a:t>Shotgun</a:t>
            </a:r>
          </a:p>
        </p:txBody>
      </p:sp>
      <p:pic>
        <p:nvPicPr>
          <p:cNvPr id="3" name="Afbeelding 4"/>
          <p:cNvPicPr>
            <a:picLocks noChangeAspect="1"/>
          </p:cNvPicPr>
          <p:nvPr/>
        </p:nvPicPr>
        <p:blipFill rotWithShape="1">
          <a:blip r:embed="rId5"/>
          <a:srcRect l="5184" t="7992" r="11029" b="13170"/>
          <a:stretch/>
        </p:blipFill>
        <p:spPr>
          <a:xfrm>
            <a:off x="7743825" y="304800"/>
            <a:ext cx="2298468" cy="1867759"/>
          </a:xfrm>
          <a:prstGeom prst="rect">
            <a:avLst/>
          </a:prstGeom>
        </p:spPr>
      </p:pic>
      <p:pic>
        <p:nvPicPr>
          <p:cNvPr id="7" name="Afbeelding 8"/>
          <p:cNvPicPr>
            <a:picLocks noChangeAspect="1"/>
          </p:cNvPicPr>
          <p:nvPr/>
        </p:nvPicPr>
        <p:blipFill rotWithShape="1">
          <a:blip r:embed="rId6"/>
          <a:srcRect l="6558" t="7674" r="12069" b="14889"/>
          <a:stretch/>
        </p:blipFill>
        <p:spPr>
          <a:xfrm>
            <a:off x="7815712" y="2657475"/>
            <a:ext cx="2232230" cy="1628785"/>
          </a:xfrm>
          <a:prstGeom prst="rect">
            <a:avLst/>
          </a:prstGeom>
        </p:spPr>
      </p:pic>
      <p:pic>
        <p:nvPicPr>
          <p:cNvPr id="10" name="Afbeelding 10"/>
          <p:cNvPicPr>
            <a:picLocks noChangeAspect="1"/>
          </p:cNvPicPr>
          <p:nvPr/>
        </p:nvPicPr>
        <p:blipFill rotWithShape="1">
          <a:blip r:embed="rId7"/>
          <a:srcRect l="5864" t="9180" r="12763" b="20521"/>
          <a:stretch/>
        </p:blipFill>
        <p:spPr>
          <a:xfrm>
            <a:off x="7815712" y="5015362"/>
            <a:ext cx="2232230" cy="122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237750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106</Words>
  <Application>Microsoft Office PowerPoint</Application>
  <PresentationFormat>Breedbeeld</PresentationFormat>
  <Paragraphs>89</Paragraphs>
  <Slides>12</Slides>
  <Notes>11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8" baseType="lpstr">
      <vt:lpstr>PMingLiU-ExtB</vt:lpstr>
      <vt:lpstr>SimSun-ExtB</vt:lpstr>
      <vt:lpstr>Arial</vt:lpstr>
      <vt:lpstr>Calibri</vt:lpstr>
      <vt:lpstr>Calibri Light</vt:lpstr>
      <vt:lpstr>Kantoorthema</vt:lpstr>
      <vt:lpstr>Project 4 Concept</vt:lpstr>
      <vt:lpstr>Inhoudsopgave</vt:lpstr>
      <vt:lpstr>Style</vt:lpstr>
      <vt:lpstr>Genre / Thema</vt:lpstr>
      <vt:lpstr>Environment</vt:lpstr>
      <vt:lpstr>Lighting</vt:lpstr>
      <vt:lpstr>Character design</vt:lpstr>
      <vt:lpstr>Main Character</vt:lpstr>
      <vt:lpstr>Human-Type</vt:lpstr>
      <vt:lpstr>Hound-Type</vt:lpstr>
      <vt:lpstr>Construction-Type</vt:lpstr>
      <vt:lpstr>Einde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4 concept</dc:title>
  <dc:creator/>
  <cp:lastModifiedBy>Stephan Holding</cp:lastModifiedBy>
  <cp:revision>9</cp:revision>
  <dcterms:created xsi:type="dcterms:W3CDTF">2012-07-30T23:35:21Z</dcterms:created>
  <dcterms:modified xsi:type="dcterms:W3CDTF">2017-05-15T06:41:34Z</dcterms:modified>
</cp:coreProperties>
</file>